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aven Pro" panose="020B0604020202020204" charset="0"/>
      <p:regular r:id="rId10"/>
      <p:bold r:id="rId11"/>
    </p:embeddedFont>
    <p:embeddedFont>
      <p:font typeface="Nunito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a Wolz" userId="2f17019b9f3228b7" providerId="LiveId" clId="{1DEB9558-F92B-4DAF-8793-F9C47327CB78}"/>
    <pc:docChg chg="modSld">
      <pc:chgData name="Ananda Wolz" userId="2f17019b9f3228b7" providerId="LiveId" clId="{1DEB9558-F92B-4DAF-8793-F9C47327CB78}" dt="2022-05-30T19:32:46.806" v="1" actId="14100"/>
      <pc:docMkLst>
        <pc:docMk/>
      </pc:docMkLst>
      <pc:sldChg chg="modSp mod">
        <pc:chgData name="Ananda Wolz" userId="2f17019b9f3228b7" providerId="LiveId" clId="{1DEB9558-F92B-4DAF-8793-F9C47327CB78}" dt="2022-05-30T19:32:46.806" v="1" actId="14100"/>
        <pc:sldMkLst>
          <pc:docMk/>
          <pc:sldMk cId="0" sldId="256"/>
        </pc:sldMkLst>
        <pc:spChg chg="mod">
          <ac:chgData name="Ananda Wolz" userId="2f17019b9f3228b7" providerId="LiveId" clId="{1DEB9558-F92B-4DAF-8793-F9C47327CB78}" dt="2022-05-30T19:32:46.806" v="1" actId="14100"/>
          <ac:spMkLst>
            <pc:docMk/>
            <pc:sldMk cId="0" sldId="256"/>
            <ac:spMk id="2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a5e36af88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a5e36af88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a5e36af88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2a5e36af88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Lola [1’30]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f84dc34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f84dc34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a5e36af88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a5e36af88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Iza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2a5e36af88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2a5e36af88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a5e36af88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a5e36af88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2.0" TargetMode="External"/><Relationship Id="rId5" Type="http://schemas.openxmlformats.org/officeDocument/2006/relationships/hyperlink" Target="https://commons.wikimedia.org/wiki/File:Icy_LingonBerry.jp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T_SGK2q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Pseudomonas Syringae: Micro-organisms as ice makers</a:t>
            </a:r>
            <a:endParaRPr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Lola Bardel, Izabella Pomykalska, Ananda Wolz, Timothy Mann, Thomas Cañellas Rey De Vinas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300950"/>
            <a:ext cx="4733400" cy="15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What is Ice Nucleation?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Pseudomonas Syringae: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Its characteristics :</a:t>
            </a:r>
            <a:endParaRPr sz="1500"/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Gram negative </a:t>
            </a:r>
            <a:endParaRPr sz="1500"/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Plant pathogen</a:t>
            </a:r>
            <a:endParaRPr sz="1500"/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Rod shaped</a:t>
            </a:r>
            <a:endParaRPr sz="1500"/>
          </a:p>
          <a:p>
            <a:pPr marL="914400" lvl="1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75" y="2270500"/>
            <a:ext cx="1351875" cy="13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/>
        </p:nvSpPr>
        <p:spPr>
          <a:xfrm>
            <a:off x="1303800" y="3622375"/>
            <a:ext cx="7160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What makes Pseudomonas Syringae so incredible?</a:t>
            </a:r>
            <a:endParaRPr sz="23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2688" y="1300938"/>
            <a:ext cx="221932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evolutionary advantage of ice nucleation</a:t>
            </a:r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>
            <a:off x="458725" y="1956777"/>
            <a:ext cx="3799800" cy="2592848"/>
            <a:chOff x="5344225" y="1581552"/>
            <a:chExt cx="3799800" cy="2592848"/>
          </a:xfrm>
        </p:grpSpPr>
        <p:pic>
          <p:nvPicPr>
            <p:cNvPr id="294" name="Google Shape;294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44225" y="1581552"/>
              <a:ext cx="3799775" cy="2285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5"/>
            <p:cNvSpPr txBox="1"/>
            <p:nvPr/>
          </p:nvSpPr>
          <p:spPr>
            <a:xfrm>
              <a:off x="5344225" y="3866600"/>
              <a:ext cx="379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latin typeface="Maven Pro"/>
                  <a:ea typeface="Maven Pro"/>
                  <a:cs typeface="Maven Pro"/>
                  <a:sym typeface="Maven Pro"/>
                </a:rPr>
                <a:t>Source : https://doi.org/10.1111/gcb.12447</a:t>
              </a:r>
              <a:endParaRPr sz="800">
                <a:latin typeface="Maven Pro"/>
                <a:ea typeface="Maven Pro"/>
                <a:cs typeface="Maven Pro"/>
                <a:sym typeface="Maven Pro"/>
              </a:endParaRPr>
            </a:p>
          </p:txBody>
        </p:sp>
      </p:grpSp>
      <p:pic>
        <p:nvPicPr>
          <p:cNvPr id="296" name="Google Shape;2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050" y="1514700"/>
            <a:ext cx="2818800" cy="2114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4684450" y="3949325"/>
            <a:ext cx="4092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❏"/>
            </a:pPr>
            <a:r>
              <a:rPr lang="fr">
                <a:latin typeface="Maven Pro"/>
                <a:ea typeface="Maven Pro"/>
                <a:cs typeface="Maven Pro"/>
                <a:sym typeface="Maven Pro"/>
              </a:rPr>
              <a:t>Colonization of intracellular space (endophytic phase)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aven Pro"/>
              <a:buChar char="❏"/>
            </a:pPr>
            <a:r>
              <a:rPr lang="fr">
                <a:latin typeface="Maven Pro"/>
                <a:ea typeface="Maven Pro"/>
                <a:cs typeface="Maven Pro"/>
                <a:sym typeface="Maven Pro"/>
              </a:rPr>
              <a:t>Specie propagation via hydrological events (epiphytic phase)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5321050" y="3578800"/>
            <a:ext cx="28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5"/>
              </a:rPr>
              <a:t>Staffan Enbom</a:t>
            </a:r>
            <a:r>
              <a:rPr lang="fr" sz="800"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fr" sz="800"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6"/>
              </a:rPr>
              <a:t> </a:t>
            </a:r>
            <a:r>
              <a:rPr lang="fr" sz="800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6"/>
              </a:rPr>
              <a:t>CC BY 2.0</a:t>
            </a:r>
            <a:r>
              <a:rPr lang="fr" sz="800">
                <a:latin typeface="Maven Pro"/>
                <a:ea typeface="Maven Pro"/>
                <a:cs typeface="Maven Pro"/>
                <a:sym typeface="Maven Pro"/>
              </a:rPr>
              <a:t>, via Wikimedia Commons</a:t>
            </a:r>
            <a:endParaRPr sz="8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77100" y="-538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Ice Nucleation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body" idx="1"/>
          </p:nvPr>
        </p:nvSpPr>
        <p:spPr>
          <a:xfrm>
            <a:off x="0" y="1382950"/>
            <a:ext cx="9221100" cy="3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dirty="0"/>
              <a:t>     Pure Water:	                          Presence of substances, cluster formation         Critical size of cluster                                    </a:t>
            </a:r>
            <a:r>
              <a:rPr lang="fr" sz="1400" dirty="0">
                <a:solidFill>
                  <a:schemeClr val="lt1"/>
                </a:solidFill>
              </a:rPr>
              <a:t>→</a:t>
            </a:r>
            <a:r>
              <a:rPr lang="fr" sz="1400" dirty="0"/>
              <a:t> Ice clusters too small to grow             facilitated, fluctuation dynamics                          → growth more likely 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/>
              <a:t>                                                                     → attachment &amp; detachment   </a:t>
            </a:r>
            <a:r>
              <a:rPr lang="fr" sz="1578" dirty="0"/>
              <a:t>                                                                                                                                    </a:t>
            </a:r>
            <a:endParaRPr sz="1578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Nucleation</a:t>
            </a:r>
            <a:r>
              <a:rPr lang="fr" dirty="0"/>
              <a:t> = initial process that occurs in the formation of a crystal from a liquid or a vapour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Homogeneous Nucleation → pure water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Heterogeneous Nucleation → foreign materials (like Pseudomonas syringae) in contact with water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u="sng" dirty="0">
                <a:solidFill>
                  <a:schemeClr val="hlink"/>
                </a:solidFill>
                <a:hlinkClick r:id="rId3"/>
              </a:rPr>
              <a:t>https://www.youtube.com/watch?v=hKT_SGK2qtY</a:t>
            </a:r>
            <a:r>
              <a:rPr lang="fr" dirty="0"/>
              <a:t> </a:t>
            </a:r>
            <a:endParaRPr dirty="0"/>
          </a:p>
        </p:txBody>
      </p:sp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 l="10351" r="18841"/>
          <a:stretch/>
        </p:blipFill>
        <p:spPr>
          <a:xfrm>
            <a:off x="77100" y="607700"/>
            <a:ext cx="2733151" cy="23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5">
            <a:alphaModFix/>
          </a:blip>
          <a:srcRect l="18851" t="20616" r="21716"/>
          <a:stretch/>
        </p:blipFill>
        <p:spPr>
          <a:xfrm>
            <a:off x="2918775" y="607700"/>
            <a:ext cx="3026575" cy="23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/>
          <p:cNvPicPr preferRelativeResize="0"/>
          <p:nvPr/>
        </p:nvPicPr>
        <p:blipFill rotWithShape="1">
          <a:blip r:embed="rId6">
            <a:alphaModFix/>
          </a:blip>
          <a:srcRect l="15477" t="5624" r="18068"/>
          <a:stretch/>
        </p:blipFill>
        <p:spPr>
          <a:xfrm>
            <a:off x="6053875" y="607700"/>
            <a:ext cx="2952626" cy="23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 txBox="1"/>
          <p:nvPr/>
        </p:nvSpPr>
        <p:spPr>
          <a:xfrm>
            <a:off x="2918775" y="4743300"/>
            <a:ext cx="734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Nunito"/>
                <a:ea typeface="Nunito"/>
                <a:cs typeface="Nunito"/>
                <a:sym typeface="Nunito"/>
              </a:rPr>
              <a:t>                  (Youtube: The Many Faces of Heterogeneous Ie Nucleation, icelcn)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1350275" y="154425"/>
            <a:ext cx="77568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How does the bacteria perform ice nucleation?</a:t>
            </a: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body" idx="1"/>
          </p:nvPr>
        </p:nvSpPr>
        <p:spPr>
          <a:xfrm>
            <a:off x="310075" y="1723550"/>
            <a:ext cx="2667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r" sz="6000">
                <a:solidFill>
                  <a:srgbClr val="000000"/>
                </a:solidFill>
              </a:rPr>
              <a:t>Ice nucleation activity at -14°C to -2°C </a:t>
            </a:r>
            <a:endParaRPr sz="6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r" sz="6000">
                <a:solidFill>
                  <a:srgbClr val="000000"/>
                </a:solidFill>
              </a:rPr>
              <a:t>Located mainly at the outer-membrane</a:t>
            </a:r>
            <a:endParaRPr sz="6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r" sz="6000">
                <a:solidFill>
                  <a:srgbClr val="000000"/>
                </a:solidFill>
              </a:rPr>
              <a:t>Associated with phospholipids  PI</a:t>
            </a:r>
            <a:endParaRPr sz="6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r" sz="6000">
                <a:solidFill>
                  <a:srgbClr val="000000"/>
                </a:solidFill>
              </a:rPr>
              <a:t>Possibly 2-3 monomers associate to form active ice nuclei</a:t>
            </a:r>
            <a:endParaRPr sz="6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5" name="Google Shape;3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823" y="1820175"/>
            <a:ext cx="5826477" cy="21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/>
          <p:nvPr/>
        </p:nvSpPr>
        <p:spPr>
          <a:xfrm>
            <a:off x="7275525" y="4612150"/>
            <a:ext cx="1652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(Roeters et al., 2021)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1450425" y="799475"/>
            <a:ext cx="40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Nunito"/>
                <a:ea typeface="Nunito"/>
                <a:cs typeface="Nunito"/>
                <a:sym typeface="Nunito"/>
              </a:rPr>
              <a:t>=&gt; Thanks to INPs (Ice Nucleating Proteins)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Examples of symbiosis</a:t>
            </a:r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body" idx="1"/>
          </p:nvPr>
        </p:nvSpPr>
        <p:spPr>
          <a:xfrm>
            <a:off x="1879813" y="2049613"/>
            <a:ext cx="3957000" cy="21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Mutualism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fr"/>
              <a:t>Vertebrates &amp; Insects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fr"/>
              <a:t>Osmotic stress &amp; cryoinjury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fr"/>
              <a:t>Inoculative freezing &amp; hemolymph freezing point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Parasitism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fr"/>
              <a:t>Supercooling limitation</a:t>
            </a:r>
            <a:endParaRPr/>
          </a:p>
        </p:txBody>
      </p:sp>
      <p:pic>
        <p:nvPicPr>
          <p:cNvPr id="324" name="Google Shape;3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962" y="896975"/>
            <a:ext cx="2782988" cy="1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25" y="2181586"/>
            <a:ext cx="1509700" cy="1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000" y="2930168"/>
            <a:ext cx="2694925" cy="1796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Applications </a:t>
            </a:r>
            <a:endParaRPr/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3">
            <a:alphaModFix/>
          </a:blip>
          <a:srcRect b="5935"/>
          <a:stretch/>
        </p:blipFill>
        <p:spPr>
          <a:xfrm>
            <a:off x="1467250" y="1314550"/>
            <a:ext cx="1425800" cy="141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4">
            <a:alphaModFix/>
          </a:blip>
          <a:srcRect l="19615" t="16941" r="31023" b="24882"/>
          <a:stretch/>
        </p:blipFill>
        <p:spPr>
          <a:xfrm>
            <a:off x="3996300" y="2119463"/>
            <a:ext cx="1645500" cy="16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 rotWithShape="1">
          <a:blip r:embed="rId5">
            <a:alphaModFix/>
          </a:blip>
          <a:srcRect l="32034" t="28706" r="30746" b="30273"/>
          <a:stretch/>
        </p:blipFill>
        <p:spPr>
          <a:xfrm>
            <a:off x="6715900" y="1159688"/>
            <a:ext cx="1425800" cy="157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7250" y="3220125"/>
            <a:ext cx="1425800" cy="14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 txBox="1"/>
          <p:nvPr/>
        </p:nvSpPr>
        <p:spPr>
          <a:xfrm>
            <a:off x="1525600" y="2731200"/>
            <a:ext cx="142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Nunito"/>
                <a:ea typeface="Nunito"/>
                <a:cs typeface="Nunito"/>
                <a:sym typeface="Nunito"/>
              </a:rPr>
              <a:t>Frozen Foods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1008650" y="4580525"/>
            <a:ext cx="23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Crystallization control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6686600" y="2731200"/>
            <a:ext cx="148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Snow-Making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9" name="Google Shape;3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600" y="3220125"/>
            <a:ext cx="1594100" cy="1293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6287700" y="4513325"/>
            <a:ext cx="23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Theoretical Applications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1" name="Google Shape;341;p19"/>
          <p:cNvCxnSpPr>
            <a:endCxn id="333" idx="1"/>
          </p:cNvCxnSpPr>
          <p:nvPr/>
        </p:nvCxnSpPr>
        <p:spPr>
          <a:xfrm>
            <a:off x="2909700" y="2016000"/>
            <a:ext cx="1086600" cy="915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19"/>
          <p:cNvCxnSpPr>
            <a:endCxn id="333" idx="1"/>
          </p:cNvCxnSpPr>
          <p:nvPr/>
        </p:nvCxnSpPr>
        <p:spPr>
          <a:xfrm rot="10800000" flipH="1">
            <a:off x="2909700" y="2931300"/>
            <a:ext cx="1086600" cy="1013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19"/>
          <p:cNvCxnSpPr>
            <a:endCxn id="339" idx="1"/>
          </p:cNvCxnSpPr>
          <p:nvPr/>
        </p:nvCxnSpPr>
        <p:spPr>
          <a:xfrm>
            <a:off x="5655800" y="2942126"/>
            <a:ext cx="1030800" cy="924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19"/>
          <p:cNvCxnSpPr>
            <a:endCxn id="334" idx="1"/>
          </p:cNvCxnSpPr>
          <p:nvPr/>
        </p:nvCxnSpPr>
        <p:spPr>
          <a:xfrm rot="10800000" flipH="1">
            <a:off x="5666500" y="1945446"/>
            <a:ext cx="1049400" cy="975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Affichage à l'écran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Maven Pro</vt:lpstr>
      <vt:lpstr>Nunito</vt:lpstr>
      <vt:lpstr>Arial</vt:lpstr>
      <vt:lpstr>Momentum</vt:lpstr>
      <vt:lpstr>Pseudomonas Syringae: Micro-organisms as ice makers</vt:lpstr>
      <vt:lpstr>Introduction</vt:lpstr>
      <vt:lpstr>The evolutionary advantage of ice nucleation</vt:lpstr>
      <vt:lpstr>Ice Nucleation</vt:lpstr>
      <vt:lpstr>How does the bacteria perform ice nucleation?</vt:lpstr>
      <vt:lpstr>Examples of symbiosis</vt:lpstr>
      <vt:lpstr>Applications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Pseudomonas Syringae: Micro-organisms as ice makers</dc:title>
  <dc:creator>Ananda Wolz</dc:creator>
  <cp:lastModifiedBy>Ananda Wolz</cp:lastModifiedBy>
  <cp:revision>1</cp:revision>
  <dcterms:modified xsi:type="dcterms:W3CDTF">2022-05-30T19:32:47Z</dcterms:modified>
</cp:coreProperties>
</file>